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http://customooxmlschemas.google.com/">
      <go:slidesCustomData xmlns:go="http://customooxmlschemas.google.com/" r:id="rId26" roundtripDataSignature="AMtx7mhjBnnab09rSrZdBBg/DkwFkGQO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97e9ca665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97e9ca665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7e9ca665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97e9ca665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16"/>
          <p:cNvGrpSpPr/>
          <p:nvPr/>
        </p:nvGrpSpPr>
        <p:grpSpPr>
          <a:xfrm>
            <a:off x="6098378" y="5"/>
            <a:ext cx="3045625" cy="2030570"/>
            <a:chOff x="6098378" y="5"/>
            <a:chExt cx="3045625" cy="2030570"/>
          </a:xfrm>
        </p:grpSpPr>
        <p:sp>
          <p:nvSpPr>
            <p:cNvPr id="11" name="Google Shape;11;p1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16"/>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7" name="Google Shape;17;p16"/>
          <p:cNvSpPr txBox="1"/>
          <p:nvPr>
            <p:ph idx="1" type="subTitle"/>
          </p:nvPr>
        </p:nvSpPr>
        <p:spPr>
          <a:xfrm>
            <a:off x="598088" y="2715913"/>
            <a:ext cx="8222100" cy="4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1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25"/>
          <p:cNvGrpSpPr/>
          <p:nvPr/>
        </p:nvGrpSpPr>
        <p:grpSpPr>
          <a:xfrm>
            <a:off x="6098378" y="5"/>
            <a:ext cx="3045625" cy="2030570"/>
            <a:chOff x="6098378" y="5"/>
            <a:chExt cx="3045625" cy="2030570"/>
          </a:xfrm>
        </p:grpSpPr>
        <p:sp>
          <p:nvSpPr>
            <p:cNvPr id="71" name="Google Shape;71;p2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25"/>
          <p:cNvSpPr txBox="1"/>
          <p:nvPr>
            <p:ph hasCustomPrompt="1" type="title"/>
          </p:nvPr>
        </p:nvSpPr>
        <p:spPr>
          <a:xfrm>
            <a:off x="311700" y="1256050"/>
            <a:ext cx="8520600" cy="2030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7" name="Google Shape;77;p25"/>
          <p:cNvSpPr txBox="1"/>
          <p:nvPr>
            <p:ph idx="1" type="body"/>
          </p:nvPr>
        </p:nvSpPr>
        <p:spPr>
          <a:xfrm>
            <a:off x="311700" y="3369225"/>
            <a:ext cx="8520600" cy="12819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78" name="Google Shape;78;p2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2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grpSp>
        <p:nvGrpSpPr>
          <p:cNvPr id="20" name="Google Shape;20;p17"/>
          <p:cNvGrpSpPr/>
          <p:nvPr/>
        </p:nvGrpSpPr>
        <p:grpSpPr>
          <a:xfrm>
            <a:off x="0" y="3903669"/>
            <a:ext cx="9144000" cy="1239925"/>
            <a:chOff x="0" y="3903669"/>
            <a:chExt cx="9144000" cy="1239925"/>
          </a:xfrm>
        </p:grpSpPr>
        <p:sp>
          <p:nvSpPr>
            <p:cNvPr id="21" name="Google Shape;21;p17"/>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7"/>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7"/>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7"/>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7"/>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1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 name="Google Shape;27;p17"/>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17"/>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9" name="Shape 29"/>
        <p:cNvGrpSpPr/>
        <p:nvPr/>
      </p:nvGrpSpPr>
      <p:grpSpPr>
        <a:xfrm>
          <a:off x="0" y="0"/>
          <a:ext cx="0" cy="0"/>
          <a:chOff x="0" y="0"/>
          <a:chExt cx="0" cy="0"/>
        </a:xfrm>
      </p:grpSpPr>
      <p:grpSp>
        <p:nvGrpSpPr>
          <p:cNvPr id="30" name="Google Shape;30;p18"/>
          <p:cNvGrpSpPr/>
          <p:nvPr/>
        </p:nvGrpSpPr>
        <p:grpSpPr>
          <a:xfrm>
            <a:off x="6098378" y="5"/>
            <a:ext cx="3045625" cy="2030570"/>
            <a:chOff x="6098378" y="5"/>
            <a:chExt cx="3045625" cy="2030570"/>
          </a:xfrm>
        </p:grpSpPr>
        <p:sp>
          <p:nvSpPr>
            <p:cNvPr id="31" name="Google Shape;31;p18"/>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8"/>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8"/>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8"/>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8"/>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18"/>
          <p:cNvSpPr txBox="1"/>
          <p:nvPr>
            <p:ph type="title"/>
          </p:nvPr>
        </p:nvSpPr>
        <p:spPr>
          <a:xfrm>
            <a:off x="598100" y="2152347"/>
            <a:ext cx="8222100" cy="838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37" name="Google Shape;37;p1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1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19"/>
          <p:cNvSpPr txBox="1"/>
          <p:nvPr>
            <p:ph idx="1" type="body"/>
          </p:nvPr>
        </p:nvSpPr>
        <p:spPr>
          <a:xfrm>
            <a:off x="3117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9"/>
          <p:cNvSpPr txBox="1"/>
          <p:nvPr>
            <p:ph idx="2" type="body"/>
          </p:nvPr>
        </p:nvSpPr>
        <p:spPr>
          <a:xfrm>
            <a:off x="48324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2" name="Google Shape;42;p19"/>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2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5" name="Google Shape;45;p2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2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8" name="Google Shape;48;p21"/>
          <p:cNvSpPr txBox="1"/>
          <p:nvPr>
            <p:ph idx="1" type="body"/>
          </p:nvPr>
        </p:nvSpPr>
        <p:spPr>
          <a:xfrm>
            <a:off x="311700" y="1465804"/>
            <a:ext cx="2808000" cy="3103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9" name="Google Shape;49;p2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22"/>
          <p:cNvGrpSpPr/>
          <p:nvPr/>
        </p:nvGrpSpPr>
        <p:grpSpPr>
          <a:xfrm>
            <a:off x="6098378" y="5"/>
            <a:ext cx="3045625" cy="2030570"/>
            <a:chOff x="6098378" y="5"/>
            <a:chExt cx="3045625" cy="2030570"/>
          </a:xfrm>
        </p:grpSpPr>
        <p:sp>
          <p:nvSpPr>
            <p:cNvPr id="52" name="Google Shape;52;p22"/>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2"/>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2"/>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2"/>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2"/>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 name="Google Shape;57;p22"/>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8" name="Google Shape;58;p2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23"/>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 name="Google Shape;61;p2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23"/>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3" name="Google Shape;63;p23"/>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2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65" name="Google Shape;65;p2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24"/>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68" name="Google Shape;68;p24"/>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7" name="Google Shape;7;p15"/>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1pPr>
            <a:lvl2pPr indent="-317500" lvl="1" marL="914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2pPr>
            <a:lvl3pPr indent="-317500" lvl="2" marL="1371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3pPr>
            <a:lvl4pPr indent="-317500" lvl="3" marL="1828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4pPr>
            <a:lvl5pPr indent="-317500" lvl="4" marL="22860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5pPr>
            <a:lvl6pPr indent="-317500" lvl="5" marL="27432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6pPr>
            <a:lvl7pPr indent="-317500" lvl="6" marL="3200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1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microsoft.com/en-us/security/business/security-101/what-is-email-encryption" TargetMode="External"/><Relationship Id="rId4" Type="http://schemas.openxmlformats.org/officeDocument/2006/relationships/hyperlink" Target="https://www.microsoft.com/en-us/security/business/security-101/what-is-email-encryption" TargetMode="External"/><Relationship Id="rId5" Type="http://schemas.openxmlformats.org/officeDocument/2006/relationships/hyperlink" Target="https://www.virustotal.com/gui/home/uploa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linktr.ee/YouthPastorRyan" TargetMode="External"/><Relationship Id="rId4" Type="http://schemas.openxmlformats.org/officeDocument/2006/relationships/hyperlink" Target="https://haveibeenpwned.com/" TargetMode="External"/><Relationship Id="rId5" Type="http://schemas.openxmlformats.org/officeDocument/2006/relationships/hyperlink" Target="https://haveibeenpwned.com/Passwords" TargetMode="External"/><Relationship Id="rId6" Type="http://schemas.openxmlformats.org/officeDocument/2006/relationships/hyperlink" Target="https://www.passwordmonster.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ctrTitle"/>
          </p:nvPr>
        </p:nvSpPr>
        <p:spPr>
          <a:xfrm>
            <a:off x="235225" y="544275"/>
            <a:ext cx="4636200" cy="1734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n"/>
              <a:t>How to Detect </a:t>
            </a:r>
            <a:endParaRPr/>
          </a:p>
          <a:p>
            <a:pPr indent="0" lvl="0" marL="0" rtl="0" algn="l">
              <a:lnSpc>
                <a:spcPct val="100000"/>
              </a:lnSpc>
              <a:spcBef>
                <a:spcPts val="0"/>
              </a:spcBef>
              <a:spcAft>
                <a:spcPts val="0"/>
              </a:spcAft>
              <a:buSzPct val="100000"/>
              <a:buNone/>
            </a:pPr>
            <a:r>
              <a:rPr lang="en"/>
              <a:t>Phishing and Keep</a:t>
            </a:r>
            <a:endParaRPr/>
          </a:p>
          <a:p>
            <a:pPr indent="0" lvl="0" marL="0" rtl="0" algn="l">
              <a:lnSpc>
                <a:spcPct val="100000"/>
              </a:lnSpc>
              <a:spcBef>
                <a:spcPts val="0"/>
              </a:spcBef>
              <a:spcAft>
                <a:spcPts val="0"/>
              </a:spcAft>
              <a:buSzPct val="100000"/>
              <a:buNone/>
            </a:pPr>
            <a:r>
              <a:rPr lang="en"/>
              <a:t>your Device Secure</a:t>
            </a:r>
            <a:endParaRPr/>
          </a:p>
        </p:txBody>
      </p:sp>
      <p:pic>
        <p:nvPicPr>
          <p:cNvPr id="86" name="Google Shape;86;p1"/>
          <p:cNvPicPr preferRelativeResize="0"/>
          <p:nvPr/>
        </p:nvPicPr>
        <p:blipFill rotWithShape="1">
          <a:blip r:embed="rId3">
            <a:alphaModFix/>
          </a:blip>
          <a:srcRect b="0" l="0" r="0" t="0"/>
          <a:stretch/>
        </p:blipFill>
        <p:spPr>
          <a:xfrm>
            <a:off x="4599075" y="430297"/>
            <a:ext cx="4449356" cy="2224678"/>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152400" y="2766422"/>
            <a:ext cx="2224676" cy="22246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Email Spoofing and its Dangers</a:t>
            </a:r>
            <a:endParaRPr/>
          </a:p>
          <a:p>
            <a:pPr indent="0" lvl="0" marL="0" rtl="0" algn="l">
              <a:lnSpc>
                <a:spcPct val="100000"/>
              </a:lnSpc>
              <a:spcBef>
                <a:spcPts val="0"/>
              </a:spcBef>
              <a:spcAft>
                <a:spcPts val="0"/>
              </a:spcAft>
              <a:buSzPct val="111111"/>
              <a:buNone/>
            </a:pPr>
            <a:r>
              <a:t/>
            </a:r>
            <a:endParaRPr/>
          </a:p>
        </p:txBody>
      </p:sp>
      <p:sp>
        <p:nvSpPr>
          <p:cNvPr id="147" name="Google Shape;147;p10"/>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Malware insertion</a:t>
            </a:r>
            <a:endParaRPr/>
          </a:p>
          <a:p>
            <a:pPr indent="-342900" lvl="0" marL="457200" rtl="0" algn="l">
              <a:lnSpc>
                <a:spcPct val="115000"/>
              </a:lnSpc>
              <a:spcBef>
                <a:spcPts val="0"/>
              </a:spcBef>
              <a:spcAft>
                <a:spcPts val="0"/>
              </a:spcAft>
              <a:buSzPts val="1800"/>
              <a:buChar char="●"/>
            </a:pPr>
            <a:r>
              <a:rPr lang="en"/>
              <a:t>Identity Theft</a:t>
            </a:r>
            <a:endParaRPr/>
          </a:p>
          <a:p>
            <a:pPr indent="-342900" lvl="0" marL="457200" rtl="0" algn="l">
              <a:lnSpc>
                <a:spcPct val="115000"/>
              </a:lnSpc>
              <a:spcBef>
                <a:spcPts val="0"/>
              </a:spcBef>
              <a:spcAft>
                <a:spcPts val="0"/>
              </a:spcAft>
              <a:buSzPts val="1800"/>
              <a:buChar char="●"/>
            </a:pPr>
            <a:r>
              <a:rPr lang="en"/>
              <a:t>Access to personal/business assets</a:t>
            </a:r>
            <a:endParaRPr/>
          </a:p>
          <a:p>
            <a:pPr indent="-342900" lvl="0" marL="457200" rtl="0" algn="l">
              <a:lnSpc>
                <a:spcPct val="115000"/>
              </a:lnSpc>
              <a:spcBef>
                <a:spcPts val="0"/>
              </a:spcBef>
              <a:spcAft>
                <a:spcPts val="0"/>
              </a:spcAft>
              <a:buSzPts val="1800"/>
              <a:buChar char="●"/>
            </a:pPr>
            <a:r>
              <a:rPr lang="en"/>
              <a:t>Spam Filter avoidance</a:t>
            </a:r>
            <a:endParaRPr/>
          </a:p>
          <a:p>
            <a:pPr indent="-342900" lvl="0" marL="457200" rtl="0" algn="l">
              <a:lnSpc>
                <a:spcPct val="115000"/>
              </a:lnSpc>
              <a:spcBef>
                <a:spcPts val="0"/>
              </a:spcBef>
              <a:spcAft>
                <a:spcPts val="0"/>
              </a:spcAft>
              <a:buSzPts val="1800"/>
              <a:buChar char="●"/>
            </a:pPr>
            <a:r>
              <a:rPr lang="en"/>
              <a:t>Reputational Damage</a:t>
            </a:r>
            <a:endParaRPr/>
          </a:p>
          <a:p>
            <a:pPr indent="-342900" lvl="0" marL="457200" rtl="0" algn="l">
              <a:lnSpc>
                <a:spcPct val="115000"/>
              </a:lnSpc>
              <a:spcBef>
                <a:spcPts val="0"/>
              </a:spcBef>
              <a:spcAft>
                <a:spcPts val="0"/>
              </a:spcAft>
              <a:buSzPts val="1800"/>
              <a:buChar char="●"/>
            </a:pPr>
            <a:r>
              <a:rPr lang="en"/>
              <a:t>Financial Losses</a:t>
            </a:r>
            <a:endParaRPr/>
          </a:p>
          <a:p>
            <a:pPr indent="-342900" lvl="0" marL="457200" rtl="0" algn="l">
              <a:lnSpc>
                <a:spcPct val="115000"/>
              </a:lnSpc>
              <a:spcBef>
                <a:spcPts val="0"/>
              </a:spcBef>
              <a:spcAft>
                <a:spcPts val="0"/>
              </a:spcAft>
              <a:buSzPts val="1800"/>
              <a:buChar char="●"/>
            </a:pPr>
            <a:r>
              <a:rPr lang="en"/>
              <a:t>Accounts hacked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Dangers of Phishing</a:t>
            </a:r>
            <a:endParaRPr/>
          </a:p>
        </p:txBody>
      </p:sp>
      <p:sp>
        <p:nvSpPr>
          <p:cNvPr id="153" name="Google Shape;153;p1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Cause financial loss for victims</a:t>
            </a:r>
            <a:endParaRPr/>
          </a:p>
          <a:p>
            <a:pPr indent="-342900" lvl="0" marL="457200" rtl="0" algn="l">
              <a:lnSpc>
                <a:spcPct val="115000"/>
              </a:lnSpc>
              <a:spcBef>
                <a:spcPts val="0"/>
              </a:spcBef>
              <a:spcAft>
                <a:spcPts val="0"/>
              </a:spcAft>
              <a:buSzPts val="1800"/>
              <a:buChar char="●"/>
            </a:pPr>
            <a:r>
              <a:rPr lang="en"/>
              <a:t>Put their personal information at risk</a:t>
            </a:r>
            <a:endParaRPr/>
          </a:p>
          <a:p>
            <a:pPr indent="-342900" lvl="0" marL="457200" rtl="0" algn="l">
              <a:lnSpc>
                <a:spcPct val="115000"/>
              </a:lnSpc>
              <a:spcBef>
                <a:spcPts val="0"/>
              </a:spcBef>
              <a:spcAft>
                <a:spcPts val="0"/>
              </a:spcAft>
              <a:buSzPts val="1800"/>
              <a:buChar char="●"/>
            </a:pPr>
            <a:r>
              <a:rPr lang="en"/>
              <a:t>Put university data and systems at risk</a:t>
            </a:r>
            <a:endParaRPr/>
          </a:p>
          <a:p>
            <a:pPr indent="-342900" lvl="0" marL="457200" rtl="0" algn="l">
              <a:lnSpc>
                <a:spcPct val="115000"/>
              </a:lnSpc>
              <a:spcBef>
                <a:spcPts val="0"/>
              </a:spcBef>
              <a:spcAft>
                <a:spcPts val="0"/>
              </a:spcAft>
              <a:buSzPts val="1800"/>
              <a:buChar char="●"/>
            </a:pPr>
            <a:r>
              <a:rPr lang="en"/>
              <a:t>And the same as Spoofing Dangers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General Practices</a:t>
            </a:r>
            <a:endParaRPr/>
          </a:p>
        </p:txBody>
      </p:sp>
      <p:sp>
        <p:nvSpPr>
          <p:cNvPr id="159" name="Google Shape;159;p12"/>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Never click on any links in an email you are unsure of</a:t>
            </a:r>
            <a:endParaRPr/>
          </a:p>
          <a:p>
            <a:pPr indent="-342900" lvl="0" marL="457200" rtl="0" algn="l">
              <a:lnSpc>
                <a:spcPct val="115000"/>
              </a:lnSpc>
              <a:spcBef>
                <a:spcPts val="0"/>
              </a:spcBef>
              <a:spcAft>
                <a:spcPts val="0"/>
              </a:spcAft>
              <a:buSzPts val="1800"/>
              <a:buChar char="●"/>
            </a:pPr>
            <a:r>
              <a:rPr lang="en"/>
              <a:t>If you don’t know don’t respond and report</a:t>
            </a:r>
            <a:endParaRPr/>
          </a:p>
          <a:p>
            <a:pPr indent="-342900" lvl="0" marL="457200" rtl="0" algn="l">
              <a:lnSpc>
                <a:spcPct val="115000"/>
              </a:lnSpc>
              <a:spcBef>
                <a:spcPts val="0"/>
              </a:spcBef>
              <a:spcAft>
                <a:spcPts val="0"/>
              </a:spcAft>
              <a:buSzPts val="1800"/>
              <a:buChar char="●"/>
            </a:pPr>
            <a:r>
              <a:rPr lang="en"/>
              <a:t>Never download anything from a suspicious website/email</a:t>
            </a:r>
            <a:endParaRPr/>
          </a:p>
          <a:p>
            <a:pPr indent="-342900" lvl="0" marL="457200" rtl="0" algn="l">
              <a:lnSpc>
                <a:spcPct val="115000"/>
              </a:lnSpc>
              <a:spcBef>
                <a:spcPts val="0"/>
              </a:spcBef>
              <a:spcAft>
                <a:spcPts val="0"/>
              </a:spcAft>
              <a:buSzPts val="1800"/>
              <a:buChar char="●"/>
            </a:pPr>
            <a:r>
              <a:rPr lang="en"/>
              <a:t>IT can help identify phishing emails</a:t>
            </a:r>
            <a:endParaRPr/>
          </a:p>
          <a:p>
            <a:pPr indent="-342900" lvl="0" marL="457200" rtl="0" algn="l">
              <a:lnSpc>
                <a:spcPct val="115000"/>
              </a:lnSpc>
              <a:spcBef>
                <a:spcPts val="0"/>
              </a:spcBef>
              <a:spcAft>
                <a:spcPts val="0"/>
              </a:spcAft>
              <a:buSzPts val="1800"/>
              <a:buChar char="●"/>
            </a:pPr>
            <a:r>
              <a:rPr lang="en"/>
              <a:t>Adblockers- Block online advertisements that can secretly install malware</a:t>
            </a:r>
            <a:endParaRPr u="sng">
              <a:solidFill>
                <a:schemeClr val="hlink"/>
              </a:solidFill>
              <a:hlinkClick r:id="rId3"/>
            </a:endParaRPr>
          </a:p>
          <a:p>
            <a:pPr indent="-342900" lvl="0" marL="457200" rtl="0" algn="l">
              <a:lnSpc>
                <a:spcPct val="115000"/>
              </a:lnSpc>
              <a:spcBef>
                <a:spcPts val="0"/>
              </a:spcBef>
              <a:spcAft>
                <a:spcPts val="0"/>
              </a:spcAft>
              <a:buSzPts val="1800"/>
              <a:buChar char="●"/>
            </a:pPr>
            <a:r>
              <a:rPr lang="en" u="sng">
                <a:solidFill>
                  <a:schemeClr val="hlink"/>
                </a:solidFill>
                <a:hlinkClick r:id="rId4"/>
              </a:rPr>
              <a:t>Email Encrypters</a:t>
            </a:r>
            <a:endParaRPr/>
          </a:p>
          <a:p>
            <a:pPr indent="-342900" lvl="0" marL="457200" rtl="0" algn="l">
              <a:lnSpc>
                <a:spcPct val="115000"/>
              </a:lnSpc>
              <a:spcBef>
                <a:spcPts val="0"/>
              </a:spcBef>
              <a:spcAft>
                <a:spcPts val="0"/>
              </a:spcAft>
              <a:buSzPts val="1800"/>
              <a:buChar char="●"/>
            </a:pPr>
            <a:r>
              <a:rPr lang="en"/>
              <a:t>Check links and files </a:t>
            </a:r>
            <a:r>
              <a:rPr lang="en" u="sng">
                <a:solidFill>
                  <a:schemeClr val="hlink"/>
                </a:solidFill>
                <a:hlinkClick r:id="rId5"/>
              </a:rPr>
              <a:t>here</a:t>
            </a:r>
            <a:endParaRPr u="sng">
              <a:solidFill>
                <a:schemeClr val="hlin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General Practices</a:t>
            </a:r>
            <a:endParaRPr/>
          </a:p>
        </p:txBody>
      </p:sp>
      <p:sp>
        <p:nvSpPr>
          <p:cNvPr id="165" name="Google Shape;165;p1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When sending personal Information use an email encryptors (see previous slides link)</a:t>
            </a:r>
            <a:endParaRPr/>
          </a:p>
          <a:p>
            <a:pPr indent="-342900" lvl="0" marL="457200" rtl="0" algn="l">
              <a:lnSpc>
                <a:spcPct val="115000"/>
              </a:lnSpc>
              <a:spcBef>
                <a:spcPts val="0"/>
              </a:spcBef>
              <a:spcAft>
                <a:spcPts val="0"/>
              </a:spcAft>
              <a:buSzPts val="1800"/>
              <a:buChar char="●"/>
            </a:pPr>
            <a:r>
              <a:rPr lang="en"/>
              <a:t>Be cautious when opening links and unknown documents</a:t>
            </a:r>
            <a:endParaRPr/>
          </a:p>
          <a:p>
            <a:pPr indent="0" lvl="0" marL="114300" rtl="0" algn="l">
              <a:lnSpc>
                <a:spcPct val="115000"/>
              </a:lnSpc>
              <a:spcBef>
                <a:spcPts val="0"/>
              </a:spcBef>
              <a:spcAft>
                <a:spcPts val="0"/>
              </a:spcAft>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97e9ca665d_0_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 Safety</a:t>
            </a:r>
            <a:endParaRPr/>
          </a:p>
        </p:txBody>
      </p:sp>
      <p:sp>
        <p:nvSpPr>
          <p:cNvPr id="171" name="Google Shape;171;g297e9ca665d_0_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Keep Software and hardware up to date</a:t>
            </a:r>
            <a:endParaRPr/>
          </a:p>
          <a:p>
            <a:pPr indent="-317500" lvl="1" marL="914400" rtl="0" algn="l">
              <a:spcBef>
                <a:spcPts val="0"/>
              </a:spcBef>
              <a:spcAft>
                <a:spcPts val="0"/>
              </a:spcAft>
              <a:buSzPts val="1400"/>
              <a:buChar char="○"/>
            </a:pPr>
            <a:r>
              <a:rPr lang="en"/>
              <a:t>Regularly check for updates on all the apps you use and in the settings of the device you are using. Out of date software and hardware can be vulnerable to attacks to your device.</a:t>
            </a:r>
            <a:endParaRPr/>
          </a:p>
          <a:p>
            <a:pPr indent="-342900" lvl="0" marL="457200" rtl="0" algn="l">
              <a:spcBef>
                <a:spcPts val="0"/>
              </a:spcBef>
              <a:spcAft>
                <a:spcPts val="0"/>
              </a:spcAft>
              <a:buSzPts val="1800"/>
              <a:buChar char="●"/>
            </a:pPr>
            <a:r>
              <a:rPr lang="en"/>
              <a:t>Change default settings for the device</a:t>
            </a:r>
            <a:endParaRPr/>
          </a:p>
          <a:p>
            <a:pPr indent="-317500" lvl="1" marL="914400" rtl="0" algn="l">
              <a:spcBef>
                <a:spcPts val="0"/>
              </a:spcBef>
              <a:spcAft>
                <a:spcPts val="0"/>
              </a:spcAft>
              <a:buSzPts val="1400"/>
              <a:buChar char="○"/>
            </a:pPr>
            <a:r>
              <a:rPr lang="en"/>
              <a:t>Using default settings on a device can make for quick and easy set up but it can also lead to vulnerabilities in your system that can lead you to get hacked.</a:t>
            </a:r>
            <a:endParaRPr/>
          </a:p>
          <a:p>
            <a:pPr indent="-342900" lvl="0" marL="457200" rtl="0" algn="l">
              <a:spcBef>
                <a:spcPts val="0"/>
              </a:spcBef>
              <a:spcAft>
                <a:spcPts val="0"/>
              </a:spcAft>
              <a:buSzPts val="1800"/>
              <a:buChar char="●"/>
            </a:pPr>
            <a:r>
              <a:rPr lang="en"/>
              <a:t>Use VPN (Virtual Private Network)</a:t>
            </a:r>
            <a:endParaRPr/>
          </a:p>
          <a:p>
            <a:pPr indent="-317500" lvl="1" marL="914400" rtl="0" algn="l">
              <a:spcBef>
                <a:spcPts val="0"/>
              </a:spcBef>
              <a:spcAft>
                <a:spcPts val="0"/>
              </a:spcAft>
              <a:buSzPts val="1400"/>
              <a:buChar char="○"/>
            </a:pPr>
            <a:r>
              <a:rPr lang="en"/>
              <a:t>Should be used when connecting to public hotspots in order to protect private data from </a:t>
            </a:r>
            <a:r>
              <a:rPr lang="en"/>
              <a:t>potential</a:t>
            </a:r>
            <a:r>
              <a:rPr lang="en"/>
              <a:t> threat actors.</a:t>
            </a:r>
            <a:endParaRPr/>
          </a:p>
          <a:p>
            <a:pPr indent="0" lvl="0" marL="45720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97e9ca665d_0_11"/>
          <p:cNvSpPr txBox="1"/>
          <p:nvPr>
            <p:ph type="title"/>
          </p:nvPr>
        </p:nvSpPr>
        <p:spPr>
          <a:xfrm>
            <a:off x="311700" y="43722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 Safety Continued</a:t>
            </a:r>
            <a:endParaRPr/>
          </a:p>
        </p:txBody>
      </p:sp>
      <p:sp>
        <p:nvSpPr>
          <p:cNvPr id="177" name="Google Shape;177;g297e9ca665d_0_1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Use Strong passwords and password managers to store your passwords</a:t>
            </a:r>
            <a:endParaRPr/>
          </a:p>
          <a:p>
            <a:pPr indent="-317500" lvl="1" marL="914400" rtl="0" algn="l">
              <a:spcBef>
                <a:spcPts val="0"/>
              </a:spcBef>
              <a:spcAft>
                <a:spcPts val="0"/>
              </a:spcAft>
              <a:buSzPts val="1400"/>
              <a:buChar char="○"/>
            </a:pPr>
            <a:r>
              <a:rPr lang="en"/>
              <a:t>If using a password manager, create one unique strong Master Password</a:t>
            </a:r>
            <a:endParaRPr/>
          </a:p>
          <a:p>
            <a:pPr indent="-342900" lvl="0" marL="457200" rtl="0" algn="l">
              <a:spcBef>
                <a:spcPts val="0"/>
              </a:spcBef>
              <a:spcAft>
                <a:spcPts val="0"/>
              </a:spcAft>
              <a:buSzPts val="1800"/>
              <a:buChar char="●"/>
            </a:pPr>
            <a:r>
              <a:rPr lang="en"/>
              <a:t>Back up your Data regularly</a:t>
            </a:r>
            <a:endParaRPr/>
          </a:p>
          <a:p>
            <a:pPr indent="-317500" lvl="1" marL="914400" rtl="0" algn="l">
              <a:spcBef>
                <a:spcPts val="0"/>
              </a:spcBef>
              <a:spcAft>
                <a:spcPts val="0"/>
              </a:spcAft>
              <a:buSzPts val="1400"/>
              <a:buChar char="○"/>
            </a:pPr>
            <a:r>
              <a:rPr lang="en"/>
              <a:t>Backing up your data is very important. You should do this at least once or twice a month. If you feel as though your computer or device has been hacked you can use the backed up data as a restore point.</a:t>
            </a:r>
            <a:endParaRPr/>
          </a:p>
          <a:p>
            <a:pPr indent="-342900" lvl="0" marL="457200" rtl="0" algn="l">
              <a:spcBef>
                <a:spcPts val="0"/>
              </a:spcBef>
              <a:spcAft>
                <a:spcPts val="0"/>
              </a:spcAft>
              <a:buSzPts val="1800"/>
              <a:buChar char="●"/>
            </a:pPr>
            <a:r>
              <a:rPr lang="en"/>
              <a:t>Avoid Jailbreaking/rooting your Device</a:t>
            </a:r>
            <a:endParaRPr/>
          </a:p>
          <a:p>
            <a:pPr indent="-317500" lvl="1" marL="914400" rtl="0" algn="l">
              <a:spcBef>
                <a:spcPts val="0"/>
              </a:spcBef>
              <a:spcAft>
                <a:spcPts val="0"/>
              </a:spcAft>
              <a:buSzPts val="1400"/>
              <a:buChar char="○"/>
            </a:pPr>
            <a:r>
              <a:rPr lang="en"/>
              <a:t>Jailbreaking and Rooting weakens your device's built-in security features. Fraudsters prey upon weakly secured mobile devices. They monitor device memory and app usage to gather personal information and distribute malicious apps that introduce your device to malware designed to compromise your personal data.</a:t>
            </a:r>
            <a:endParaRPr/>
          </a:p>
          <a:p>
            <a:pPr indent="0" lvl="0" marL="9144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Extra Resources</a:t>
            </a:r>
            <a:endParaRPr/>
          </a:p>
        </p:txBody>
      </p:sp>
      <p:sp>
        <p:nvSpPr>
          <p:cNvPr id="183" name="Google Shape;183;p14"/>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Ryan Kelly- He’s a comedian but has a lot of content on his social medias about Phishing and Email scams: </a:t>
            </a:r>
            <a:r>
              <a:rPr lang="en" u="sng">
                <a:solidFill>
                  <a:schemeClr val="hlink"/>
                </a:solidFill>
                <a:hlinkClick r:id="rId3"/>
              </a:rPr>
              <a:t>https://linktr.ee/YouthPastorRyan</a:t>
            </a:r>
            <a:endParaRPr/>
          </a:p>
          <a:p>
            <a:pPr indent="-342900" lvl="0" marL="457200" rtl="0" algn="l">
              <a:lnSpc>
                <a:spcPct val="115000"/>
              </a:lnSpc>
              <a:spcBef>
                <a:spcPts val="0"/>
              </a:spcBef>
              <a:spcAft>
                <a:spcPts val="0"/>
              </a:spcAft>
              <a:buSzPts val="1800"/>
              <a:buChar char="●"/>
            </a:pPr>
            <a:r>
              <a:rPr lang="en"/>
              <a:t>Check to see if your email has been a data breach </a:t>
            </a:r>
            <a:r>
              <a:rPr lang="en" u="sng">
                <a:solidFill>
                  <a:schemeClr val="hlink"/>
                </a:solidFill>
                <a:hlinkClick r:id="rId4"/>
              </a:rPr>
              <a:t>https://haveibeenpwned.com/</a:t>
            </a:r>
            <a:endParaRPr/>
          </a:p>
          <a:p>
            <a:pPr indent="-342900" lvl="0" marL="457200" rtl="0" algn="l">
              <a:lnSpc>
                <a:spcPct val="115000"/>
              </a:lnSpc>
              <a:spcBef>
                <a:spcPts val="0"/>
              </a:spcBef>
              <a:spcAft>
                <a:spcPts val="0"/>
              </a:spcAft>
              <a:buSzPts val="1800"/>
              <a:buChar char="●"/>
            </a:pPr>
            <a:r>
              <a:rPr lang="en"/>
              <a:t>Check to see if your password has been cracked </a:t>
            </a:r>
            <a:r>
              <a:rPr lang="en" u="sng">
                <a:solidFill>
                  <a:schemeClr val="hlink"/>
                </a:solidFill>
                <a:hlinkClick r:id="rId5"/>
              </a:rPr>
              <a:t>https://haveibeenpwned.com/Passwords</a:t>
            </a:r>
            <a:endParaRPr/>
          </a:p>
          <a:p>
            <a:pPr indent="-342900" lvl="0" marL="457200" rtl="0" algn="l">
              <a:lnSpc>
                <a:spcPct val="115000"/>
              </a:lnSpc>
              <a:spcBef>
                <a:spcPts val="0"/>
              </a:spcBef>
              <a:spcAft>
                <a:spcPts val="0"/>
              </a:spcAft>
              <a:buSzPts val="1800"/>
              <a:buChar char="●"/>
            </a:pPr>
            <a:r>
              <a:rPr lang="en"/>
              <a:t>Check to see how strong your password is </a:t>
            </a:r>
            <a:r>
              <a:rPr lang="en" u="sng">
                <a:solidFill>
                  <a:schemeClr val="hlink"/>
                </a:solidFill>
                <a:hlinkClick r:id="rId6"/>
              </a:rPr>
              <a:t>https://www.passwordmonster.com/</a:t>
            </a:r>
            <a:endParaRPr/>
          </a:p>
          <a:p>
            <a:pPr indent="0" lvl="0" marL="457200" rtl="0" algn="l">
              <a:lnSpc>
                <a:spcPct val="115000"/>
              </a:lnSpc>
              <a:spcBef>
                <a:spcPts val="1200"/>
              </a:spcBef>
              <a:spcAft>
                <a:spcPts val="120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is Phishing</a:t>
            </a:r>
            <a:endParaRPr/>
          </a:p>
        </p:txBody>
      </p:sp>
      <p:sp>
        <p:nvSpPr>
          <p:cNvPr id="93" name="Google Shape;93;p2"/>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Phishing is the fraudulent practice of sending emails or other messages purporting to be from reputable companies in order to induce individuals to reveal personal information. Information could include:</a:t>
            </a:r>
            <a:endParaRPr/>
          </a:p>
          <a:p>
            <a:pPr indent="-342900" lvl="0" marL="457200" rtl="0" algn="l">
              <a:lnSpc>
                <a:spcPct val="115000"/>
              </a:lnSpc>
              <a:spcBef>
                <a:spcPts val="1200"/>
              </a:spcBef>
              <a:spcAft>
                <a:spcPts val="0"/>
              </a:spcAft>
              <a:buSzPts val="1800"/>
              <a:buChar char="●"/>
            </a:pPr>
            <a:r>
              <a:rPr lang="en"/>
              <a:t>Passwords</a:t>
            </a:r>
            <a:endParaRPr/>
          </a:p>
          <a:p>
            <a:pPr indent="-342900" lvl="0" marL="457200" rtl="0" algn="l">
              <a:lnSpc>
                <a:spcPct val="115000"/>
              </a:lnSpc>
              <a:spcBef>
                <a:spcPts val="0"/>
              </a:spcBef>
              <a:spcAft>
                <a:spcPts val="0"/>
              </a:spcAft>
              <a:buSzPts val="1800"/>
              <a:buChar char="●"/>
            </a:pPr>
            <a:r>
              <a:rPr lang="en"/>
              <a:t>Credit Card Numbers</a:t>
            </a:r>
            <a:endParaRPr/>
          </a:p>
          <a:p>
            <a:pPr indent="-342900" lvl="0" marL="457200" rtl="0" algn="l">
              <a:lnSpc>
                <a:spcPct val="115000"/>
              </a:lnSpc>
              <a:spcBef>
                <a:spcPts val="0"/>
              </a:spcBef>
              <a:spcAft>
                <a:spcPts val="0"/>
              </a:spcAft>
              <a:buSzPts val="1800"/>
              <a:buChar char="●"/>
            </a:pPr>
            <a:r>
              <a:rPr lang="en"/>
              <a:t>Social Security Numbers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Phishing Examples</a:t>
            </a:r>
            <a:endParaRPr/>
          </a:p>
        </p:txBody>
      </p:sp>
      <p:sp>
        <p:nvSpPr>
          <p:cNvPr id="99" name="Google Shape;99;p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Fake invoice </a:t>
            </a:r>
            <a:endParaRPr/>
          </a:p>
          <a:p>
            <a:pPr indent="-342900" lvl="0" marL="457200" rtl="0" algn="l">
              <a:lnSpc>
                <a:spcPct val="115000"/>
              </a:lnSpc>
              <a:spcBef>
                <a:spcPts val="0"/>
              </a:spcBef>
              <a:spcAft>
                <a:spcPts val="0"/>
              </a:spcAft>
              <a:buSzPts val="1800"/>
              <a:buChar char="●"/>
            </a:pPr>
            <a:r>
              <a:rPr lang="en"/>
              <a:t>Email account upgrade</a:t>
            </a:r>
            <a:endParaRPr/>
          </a:p>
          <a:p>
            <a:pPr indent="-342900" lvl="0" marL="457200" rtl="0" algn="l">
              <a:lnSpc>
                <a:spcPct val="115000"/>
              </a:lnSpc>
              <a:spcBef>
                <a:spcPts val="0"/>
              </a:spcBef>
              <a:spcAft>
                <a:spcPts val="0"/>
              </a:spcAft>
              <a:buSzPts val="1800"/>
              <a:buChar char="●"/>
            </a:pPr>
            <a:r>
              <a:rPr lang="en"/>
              <a:t>Advance-fee</a:t>
            </a:r>
            <a:endParaRPr/>
          </a:p>
          <a:p>
            <a:pPr indent="-342900" lvl="0" marL="457200" rtl="0" algn="l">
              <a:lnSpc>
                <a:spcPct val="115000"/>
              </a:lnSpc>
              <a:spcBef>
                <a:spcPts val="0"/>
              </a:spcBef>
              <a:spcAft>
                <a:spcPts val="0"/>
              </a:spcAft>
              <a:buSzPts val="1800"/>
              <a:buChar char="●"/>
            </a:pPr>
            <a:r>
              <a:rPr lang="en"/>
              <a:t>Google Docs Scam</a:t>
            </a:r>
            <a:endParaRPr/>
          </a:p>
          <a:p>
            <a:pPr indent="-342900" lvl="0" marL="457200" rtl="0" algn="l">
              <a:lnSpc>
                <a:spcPct val="115000"/>
              </a:lnSpc>
              <a:spcBef>
                <a:spcPts val="0"/>
              </a:spcBef>
              <a:spcAft>
                <a:spcPts val="0"/>
              </a:spcAft>
              <a:buSzPts val="1800"/>
              <a:buChar char="●"/>
            </a:pPr>
            <a:r>
              <a:rPr lang="en"/>
              <a:t>Paypal Scam</a:t>
            </a:r>
            <a:endParaRPr/>
          </a:p>
          <a:p>
            <a:pPr indent="-342900" lvl="0" marL="457200" rtl="0" algn="l">
              <a:lnSpc>
                <a:spcPct val="115000"/>
              </a:lnSpc>
              <a:spcBef>
                <a:spcPts val="0"/>
              </a:spcBef>
              <a:spcAft>
                <a:spcPts val="0"/>
              </a:spcAft>
              <a:buSzPts val="1800"/>
              <a:buChar char="●"/>
            </a:pPr>
            <a:r>
              <a:rPr lang="en"/>
              <a:t>Message from HR scam</a:t>
            </a:r>
            <a:endParaRPr/>
          </a:p>
          <a:p>
            <a:pPr indent="-342900" lvl="0" marL="457200" rtl="0" algn="l">
              <a:lnSpc>
                <a:spcPct val="115000"/>
              </a:lnSpc>
              <a:spcBef>
                <a:spcPts val="0"/>
              </a:spcBef>
              <a:spcAft>
                <a:spcPts val="0"/>
              </a:spcAft>
              <a:buSzPts val="1800"/>
              <a:buChar char="●"/>
            </a:pPr>
            <a:r>
              <a:rPr lang="en"/>
              <a:t>Dropbox scam the council tax scam</a:t>
            </a:r>
            <a:endParaRPr/>
          </a:p>
        </p:txBody>
      </p:sp>
      <p:pic>
        <p:nvPicPr>
          <p:cNvPr id="100" name="Google Shape;100;p3"/>
          <p:cNvPicPr preferRelativeResize="0"/>
          <p:nvPr/>
        </p:nvPicPr>
        <p:blipFill rotWithShape="1">
          <a:blip r:embed="rId3">
            <a:alphaModFix/>
          </a:blip>
          <a:srcRect b="0" l="0" r="0" t="0"/>
          <a:stretch/>
        </p:blipFill>
        <p:spPr>
          <a:xfrm>
            <a:off x="3464100" y="156175"/>
            <a:ext cx="5153524" cy="212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Types of Phishing attacks</a:t>
            </a:r>
            <a:endParaRPr/>
          </a:p>
        </p:txBody>
      </p:sp>
      <p:sp>
        <p:nvSpPr>
          <p:cNvPr id="106" name="Google Shape;106;p4"/>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Spear Phishing- Targets a specific group or type of individual</a:t>
            </a:r>
            <a:endParaRPr/>
          </a:p>
        </p:txBody>
      </p:sp>
      <p:pic>
        <p:nvPicPr>
          <p:cNvPr id="107" name="Google Shape;107;p4"/>
          <p:cNvPicPr preferRelativeResize="0"/>
          <p:nvPr/>
        </p:nvPicPr>
        <p:blipFill rotWithShape="1">
          <a:blip r:embed="rId3">
            <a:alphaModFix/>
          </a:blip>
          <a:srcRect b="0" l="0" r="0" t="0"/>
          <a:stretch/>
        </p:blipFill>
        <p:spPr>
          <a:xfrm>
            <a:off x="4351673" y="1672900"/>
            <a:ext cx="3749599" cy="275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Types of Phishing attacks</a:t>
            </a:r>
            <a:endParaRPr/>
          </a:p>
        </p:txBody>
      </p:sp>
      <p:sp>
        <p:nvSpPr>
          <p:cNvPr id="113" name="Google Shape;113;p5"/>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Whaling- Typically targets heads of companies</a:t>
            </a:r>
            <a:endParaRPr/>
          </a:p>
          <a:p>
            <a:pPr indent="-342900" lvl="0" marL="457200" rtl="0" algn="l">
              <a:lnSpc>
                <a:spcPct val="115000"/>
              </a:lnSpc>
              <a:spcBef>
                <a:spcPts val="0"/>
              </a:spcBef>
              <a:spcAft>
                <a:spcPts val="0"/>
              </a:spcAft>
              <a:buSzPts val="1800"/>
              <a:buChar char="●"/>
            </a:pPr>
            <a:r>
              <a:rPr lang="en"/>
              <a:t>Vishing- After personal information but done over the phone</a:t>
            </a:r>
            <a:endParaRPr/>
          </a:p>
          <a:p>
            <a:pPr indent="-342900" lvl="0" marL="457200" rtl="0" algn="l">
              <a:lnSpc>
                <a:spcPct val="115000"/>
              </a:lnSpc>
              <a:spcBef>
                <a:spcPts val="0"/>
              </a:spcBef>
              <a:spcAft>
                <a:spcPts val="0"/>
              </a:spcAft>
              <a:buSzPts val="1800"/>
              <a:buChar char="●"/>
            </a:pPr>
            <a:r>
              <a:rPr lang="en"/>
              <a:t>SMS Phishing- Sent by unknown numbers in hopes of tricking you</a:t>
            </a:r>
            <a:endParaRPr/>
          </a:p>
        </p:txBody>
      </p:sp>
      <p:pic>
        <p:nvPicPr>
          <p:cNvPr id="114" name="Google Shape;114;p5"/>
          <p:cNvPicPr preferRelativeResize="0"/>
          <p:nvPr/>
        </p:nvPicPr>
        <p:blipFill rotWithShape="1">
          <a:blip r:embed="rId3">
            <a:alphaModFix/>
          </a:blip>
          <a:srcRect b="0" l="0" r="0" t="0"/>
          <a:stretch/>
        </p:blipFill>
        <p:spPr>
          <a:xfrm>
            <a:off x="2895863" y="2198538"/>
            <a:ext cx="1647825" cy="2771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Types of Phishing Attacks</a:t>
            </a:r>
            <a:endParaRPr/>
          </a:p>
        </p:txBody>
      </p:sp>
      <p:sp>
        <p:nvSpPr>
          <p:cNvPr id="120" name="Google Shape;120;p6"/>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Email Phishing - Most common, Most successful, often looks real, normally informs you that there has been a compromise to your account.</a:t>
            </a:r>
            <a:endParaRPr/>
          </a:p>
          <a:p>
            <a:pPr indent="-342900" lvl="0" marL="457200" rtl="0" algn="l">
              <a:lnSpc>
                <a:spcPct val="115000"/>
              </a:lnSpc>
              <a:spcBef>
                <a:spcPts val="0"/>
              </a:spcBef>
              <a:spcAft>
                <a:spcPts val="0"/>
              </a:spcAft>
              <a:buSzPts val="1800"/>
              <a:buChar char="●"/>
            </a:pPr>
            <a:r>
              <a:rPr lang="en"/>
              <a:t>Pharming-  This is a cyberattack intended to redirect website’s traffic to another so malware can secretly be installed.</a:t>
            </a:r>
            <a:endParaRPr/>
          </a:p>
        </p:txBody>
      </p:sp>
      <p:pic>
        <p:nvPicPr>
          <p:cNvPr id="121" name="Google Shape;121;p6"/>
          <p:cNvPicPr preferRelativeResize="0"/>
          <p:nvPr/>
        </p:nvPicPr>
        <p:blipFill rotWithShape="1">
          <a:blip r:embed="rId3">
            <a:alphaModFix/>
          </a:blip>
          <a:srcRect b="0" l="0" r="0" t="0"/>
          <a:stretch/>
        </p:blipFill>
        <p:spPr>
          <a:xfrm>
            <a:off x="5782124" y="2494250"/>
            <a:ext cx="3096174" cy="2153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Red Flags of Phishing Emails</a:t>
            </a:r>
            <a:endParaRPr/>
          </a:p>
        </p:txBody>
      </p:sp>
      <p:sp>
        <p:nvSpPr>
          <p:cNvPr id="127" name="Google Shape;127;p7"/>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Unfamiliar tone or greeting</a:t>
            </a:r>
            <a:endParaRPr/>
          </a:p>
          <a:p>
            <a:pPr indent="-342900" lvl="0" marL="457200" rtl="0" algn="l">
              <a:lnSpc>
                <a:spcPct val="115000"/>
              </a:lnSpc>
              <a:spcBef>
                <a:spcPts val="0"/>
              </a:spcBef>
              <a:spcAft>
                <a:spcPts val="0"/>
              </a:spcAft>
              <a:buSzPts val="1800"/>
              <a:buChar char="●"/>
            </a:pPr>
            <a:r>
              <a:rPr lang="en"/>
              <a:t>Grammar and spelling errors</a:t>
            </a:r>
            <a:endParaRPr/>
          </a:p>
          <a:p>
            <a:pPr indent="-342900" lvl="0" marL="457200" rtl="0" algn="l">
              <a:lnSpc>
                <a:spcPct val="115000"/>
              </a:lnSpc>
              <a:spcBef>
                <a:spcPts val="0"/>
              </a:spcBef>
              <a:spcAft>
                <a:spcPts val="0"/>
              </a:spcAft>
              <a:buSzPts val="1800"/>
              <a:buChar char="●"/>
            </a:pPr>
            <a:r>
              <a:rPr lang="en"/>
              <a:t>Inconsistencies in Email Addresses, Links &amp; Domain Names</a:t>
            </a:r>
            <a:endParaRPr/>
          </a:p>
          <a:p>
            <a:pPr indent="-342900" lvl="0" marL="457200" rtl="0" algn="l">
              <a:lnSpc>
                <a:spcPct val="115000"/>
              </a:lnSpc>
              <a:spcBef>
                <a:spcPts val="0"/>
              </a:spcBef>
              <a:spcAft>
                <a:spcPts val="0"/>
              </a:spcAft>
              <a:buSzPts val="1800"/>
              <a:buChar char="●"/>
            </a:pPr>
            <a:r>
              <a:rPr lang="en"/>
              <a:t>Threats or sense of urgency</a:t>
            </a:r>
            <a:endParaRPr/>
          </a:p>
          <a:p>
            <a:pPr indent="-342900" lvl="0" marL="457200" rtl="0" algn="l">
              <a:lnSpc>
                <a:spcPct val="115000"/>
              </a:lnSpc>
              <a:spcBef>
                <a:spcPts val="0"/>
              </a:spcBef>
              <a:spcAft>
                <a:spcPts val="0"/>
              </a:spcAft>
              <a:buSzPts val="1800"/>
              <a:buChar char="●"/>
            </a:pPr>
            <a:r>
              <a:rPr lang="en"/>
              <a:t>Suspicious Attachments</a:t>
            </a:r>
            <a:endParaRPr/>
          </a:p>
          <a:p>
            <a:pPr indent="0" lvl="0" marL="457200" rtl="0" algn="l">
              <a:lnSpc>
                <a:spcPct val="115000"/>
              </a:lnSpc>
              <a:spcBef>
                <a:spcPts val="1200"/>
              </a:spcBef>
              <a:spcAft>
                <a:spcPts val="120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Red Flags of Phishing Emails</a:t>
            </a:r>
            <a:endParaRPr/>
          </a:p>
        </p:txBody>
      </p:sp>
      <p:sp>
        <p:nvSpPr>
          <p:cNvPr id="133" name="Google Shape;133;p8"/>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Unusual Request</a:t>
            </a:r>
            <a:endParaRPr/>
          </a:p>
          <a:p>
            <a:pPr indent="-342900" lvl="0" marL="457200" rtl="0" algn="l">
              <a:lnSpc>
                <a:spcPct val="115000"/>
              </a:lnSpc>
              <a:spcBef>
                <a:spcPts val="0"/>
              </a:spcBef>
              <a:spcAft>
                <a:spcPts val="0"/>
              </a:spcAft>
              <a:buSzPts val="1800"/>
              <a:buChar char="●"/>
            </a:pPr>
            <a:r>
              <a:rPr lang="en"/>
              <a:t>Short and Sweet</a:t>
            </a:r>
            <a:endParaRPr/>
          </a:p>
          <a:p>
            <a:pPr indent="-342900" lvl="0" marL="457200" rtl="0" algn="l">
              <a:lnSpc>
                <a:spcPct val="115000"/>
              </a:lnSpc>
              <a:spcBef>
                <a:spcPts val="0"/>
              </a:spcBef>
              <a:spcAft>
                <a:spcPts val="0"/>
              </a:spcAft>
              <a:buSzPts val="1800"/>
              <a:buChar char="●"/>
            </a:pPr>
            <a:r>
              <a:rPr lang="en"/>
              <a:t>Recipient Did Not Initiate the Conversation</a:t>
            </a:r>
            <a:endParaRPr/>
          </a:p>
          <a:p>
            <a:pPr indent="-342900" lvl="0" marL="457200" rtl="0" algn="l">
              <a:lnSpc>
                <a:spcPct val="115000"/>
              </a:lnSpc>
              <a:spcBef>
                <a:spcPts val="0"/>
              </a:spcBef>
              <a:spcAft>
                <a:spcPts val="0"/>
              </a:spcAft>
              <a:buSzPts val="1800"/>
              <a:buChar char="●"/>
            </a:pPr>
            <a:r>
              <a:rPr lang="en"/>
              <a:t>Request for Credentials, Payment Information or Other Personal Details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Email Spoofing and its Dangers</a:t>
            </a:r>
            <a:endParaRPr/>
          </a:p>
        </p:txBody>
      </p:sp>
      <p:sp>
        <p:nvSpPr>
          <p:cNvPr id="139" name="Google Shape;139;p9"/>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Email spoofing is a technique used in spam and phishing attacks to trick users into thinking a message came from a person or entity they know or trust. In spoofing attacks, the sender forges email headers so that client software displays the fraudulent sender address, which most users take at face value.</a:t>
            </a:r>
            <a:endParaRPr/>
          </a:p>
        </p:txBody>
      </p:sp>
      <p:pic>
        <p:nvPicPr>
          <p:cNvPr id="140" name="Google Shape;140;p9"/>
          <p:cNvPicPr preferRelativeResize="0"/>
          <p:nvPr/>
        </p:nvPicPr>
        <p:blipFill rotWithShape="1">
          <a:blip r:embed="rId3">
            <a:alphaModFix/>
          </a:blip>
          <a:srcRect b="0" l="0" r="0" t="0"/>
          <a:stretch/>
        </p:blipFill>
        <p:spPr>
          <a:xfrm>
            <a:off x="4620350" y="2646925"/>
            <a:ext cx="3499949" cy="2197776"/>
          </a:xfrm>
          <a:prstGeom prst="rect">
            <a:avLst/>
          </a:prstGeom>
          <a:noFill/>
          <a:ln>
            <a:noFill/>
          </a:ln>
        </p:spPr>
      </p:pic>
      <p:pic>
        <p:nvPicPr>
          <p:cNvPr id="141" name="Google Shape;141;p9"/>
          <p:cNvPicPr preferRelativeResize="0"/>
          <p:nvPr/>
        </p:nvPicPr>
        <p:blipFill rotWithShape="1">
          <a:blip r:embed="rId4">
            <a:alphaModFix/>
          </a:blip>
          <a:srcRect b="0" l="0" r="0" t="0"/>
          <a:stretch/>
        </p:blipFill>
        <p:spPr>
          <a:xfrm>
            <a:off x="546050" y="2932700"/>
            <a:ext cx="3623874" cy="2037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